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9144000" cy="5143500" type="screen16x9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4B"/>
    <a:srgbClr val="019EE0"/>
    <a:srgbClr val="005483"/>
    <a:srgbClr val="007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05"/>
  </p:normalViewPr>
  <p:slideViewPr>
    <p:cSldViewPr snapToGrid="0" snapToObjects="1">
      <p:cViewPr>
        <p:scale>
          <a:sx n="99" d="100"/>
          <a:sy n="99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89E005-97FD-E441-B6E3-226373765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38629-EBEB-3149-8BC4-48C41D81E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F3B7-E8C8-A944-9FEA-CF1AE2F2A053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1F02A4-C980-CB4C-83F6-DFC9DAB34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42DE2-4A45-4644-B1F6-3A43652DE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2C73-29D1-2643-B0F1-8C439FEAB0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3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D351E-6C1D-C147-9F29-3B059E571D72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0E3-1EFB-A149-B155-47458C6E9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8818E9C-6DC8-3A88-83B6-764DC3DC8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461" y="284400"/>
            <a:ext cx="1742400" cy="813524"/>
          </a:xfrm>
          <a:prstGeom prst="rect">
            <a:avLst/>
          </a:prstGeom>
        </p:spPr>
      </p:pic>
      <p:sp>
        <p:nvSpPr>
          <p:cNvPr id="21" name="Forme libre 20">
            <a:extLst>
              <a:ext uri="{FF2B5EF4-FFF2-40B4-BE49-F238E27FC236}">
                <a16:creationId xmlns:a16="http://schemas.microsoft.com/office/drawing/2014/main" id="{372BBFFA-319C-27E5-D42D-1FE7E80D5E92}"/>
              </a:ext>
            </a:extLst>
          </p:cNvPr>
          <p:cNvSpPr/>
          <p:nvPr userDrawn="1"/>
        </p:nvSpPr>
        <p:spPr>
          <a:xfrm>
            <a:off x="828810" y="760377"/>
            <a:ext cx="597583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0512D8CC-A62A-40A3-3FFA-BD1F87DE1522}"/>
              </a:ext>
            </a:extLst>
          </p:cNvPr>
          <p:cNvSpPr/>
          <p:nvPr userDrawn="1"/>
        </p:nvSpPr>
        <p:spPr>
          <a:xfrm rot="16200000">
            <a:off x="-1383079" y="2903623"/>
            <a:ext cx="4383124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Espace réservé du texte 81">
            <a:extLst>
              <a:ext uri="{FF2B5EF4-FFF2-40B4-BE49-F238E27FC236}">
                <a16:creationId xmlns:a16="http://schemas.microsoft.com/office/drawing/2014/main" id="{DAF0EE13-BA48-3E03-FCE8-668ACB135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520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24" name="Espace réservé du texte 81">
            <a:extLst>
              <a:ext uri="{FF2B5EF4-FFF2-40B4-BE49-F238E27FC236}">
                <a16:creationId xmlns:a16="http://schemas.microsoft.com/office/drawing/2014/main" id="{6783BFA2-A7E6-4F84-84BA-D5976D26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68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38858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390650"/>
            <a:ext cx="9144000" cy="296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000" y="813600"/>
            <a:ext cx="7775998" cy="349671"/>
          </a:xfrm>
        </p:spPr>
        <p:txBody>
          <a:bodyPr>
            <a:noAutofit/>
          </a:bodyPr>
          <a:lstStyle>
            <a:lvl1pPr>
              <a:defRPr sz="3000" b="0">
                <a:solidFill>
                  <a:srgbClr val="00B4E0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900000" y="1576806"/>
            <a:ext cx="7703884" cy="2589301"/>
          </a:xfrm>
        </p:spPr>
        <p:txBody>
          <a:bodyPr/>
          <a:lstStyle>
            <a:lvl1pPr marL="202382" indent="-197620">
              <a:spcBef>
                <a:spcPts val="900"/>
              </a:spcBef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300" b="1">
                <a:solidFill>
                  <a:schemeClr val="tx1"/>
                </a:solidFill>
              </a:defRPr>
            </a:lvl1pPr>
            <a:lvl2pPr marL="447675" indent="-144463">
              <a:spcBef>
                <a:spcPts val="600"/>
              </a:spcBef>
              <a:tabLst/>
              <a:defRPr sz="1100"/>
            </a:lvl2pPr>
            <a:lvl3pPr marL="202475" indent="-198811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/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EF1756-9C2C-3C46-BC31-587220E3737C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que 4">
            <a:extLst>
              <a:ext uri="{FF2B5EF4-FFF2-40B4-BE49-F238E27FC236}">
                <a16:creationId xmlns:a16="http://schemas.microsoft.com/office/drawing/2014/main" id="{6EC58A9C-D2DF-E50C-C4EE-02D932B39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64" y="428400"/>
            <a:ext cx="8287200" cy="291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64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36" y="1119600"/>
            <a:ext cx="4068000" cy="2934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8404" y="755048"/>
            <a:ext cx="8287200" cy="229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428404" y="4095752"/>
            <a:ext cx="8287200" cy="466725"/>
          </a:xfrm>
        </p:spPr>
        <p:txBody>
          <a:bodyPr anchor="b"/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559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400" y="46683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28400" y="1026042"/>
            <a:ext cx="8287196" cy="3346984"/>
          </a:xfrm>
        </p:spPr>
        <p:txBody>
          <a:bodyPr anchor="b"/>
          <a:lstStyle>
            <a:lvl1pPr marL="133335" indent="-128573">
              <a:tabLst/>
              <a:defRPr sz="900">
                <a:solidFill>
                  <a:schemeClr val="accent1"/>
                </a:solidFill>
              </a:defRPr>
            </a:lvl1pPr>
            <a:lvl2pPr marL="133335" indent="0" algn="just">
              <a:buNone/>
              <a:tabLst/>
              <a:defRPr sz="700">
                <a:solidFill>
                  <a:srgbClr val="005483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2605F6A-5C69-C040-A229-4829C51ECE01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D35497C3-3D4F-6EA1-B994-14F78D092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199" y="2358221"/>
            <a:ext cx="5975835" cy="72482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00" y="3270572"/>
            <a:ext cx="5975836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81B07C38-783E-E35D-F550-E67A8A92F3BE}"/>
              </a:ext>
            </a:extLst>
          </p:cNvPr>
          <p:cNvSpPr/>
          <p:nvPr userDrawn="1"/>
        </p:nvSpPr>
        <p:spPr>
          <a:xfrm rot="16200000">
            <a:off x="-1217195" y="2737739"/>
            <a:ext cx="405135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Espace réservé du texte 81">
            <a:extLst>
              <a:ext uri="{FF2B5EF4-FFF2-40B4-BE49-F238E27FC236}">
                <a16:creationId xmlns:a16="http://schemas.microsoft.com/office/drawing/2014/main" id="{7F0A05DB-6FAF-E48E-84E6-8F4459DB4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5200" y="4045576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" name="Espace réservé du texte 81">
            <a:extLst>
              <a:ext uri="{FF2B5EF4-FFF2-40B4-BE49-F238E27FC236}">
                <a16:creationId xmlns:a16="http://schemas.microsoft.com/office/drawing/2014/main" id="{24E26F61-B61B-FAF2-6F9C-11CE2EC19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4683" y="4045576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EF8BE7-7811-ED2F-64FF-CEBFA933B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799" y="284400"/>
            <a:ext cx="1742400" cy="813524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B87305F2-AFBE-EBE0-195B-9DE232764CEB}"/>
              </a:ext>
            </a:extLst>
          </p:cNvPr>
          <p:cNvSpPr/>
          <p:nvPr userDrawn="1"/>
        </p:nvSpPr>
        <p:spPr>
          <a:xfrm>
            <a:off x="815975" y="760377"/>
            <a:ext cx="5563225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3F3A0A57-DE05-97CD-6FD6-08C2F6615A12}"/>
              </a:ext>
            </a:extLst>
          </p:cNvPr>
          <p:cNvSpPr/>
          <p:nvPr userDrawn="1"/>
        </p:nvSpPr>
        <p:spPr>
          <a:xfrm>
            <a:off x="8059928" y="760264"/>
            <a:ext cx="1083954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1A40575B-E146-3BD8-AFB2-E8717B190F83}"/>
              </a:ext>
            </a:extLst>
          </p:cNvPr>
          <p:cNvSpPr/>
          <p:nvPr userDrawn="1"/>
        </p:nvSpPr>
        <p:spPr>
          <a:xfrm>
            <a:off x="815975" y="4715100"/>
            <a:ext cx="832790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43DB-60F0-69E5-0E6E-39DAC8F580D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11952-6EFD-1268-B0D8-5D1EA9A036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286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92B6F-9A39-8FF4-F99C-3D45A9DDD8CC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B1B74D-F7A7-427F-4C42-2E65F73D513D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85700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0BEFD-109F-37DE-ED0B-3CC93589B2D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28561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C3FFE-4231-78CA-D32E-0CB00040402B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171422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FB0309-AAC2-B57E-8D00-2D7697DD14A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428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0B5A4-42DE-8A14-36D6-AFB428B9B1C1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257123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0879F-6B1C-6975-11B0-534AD280C77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999849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3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D91661-BB6B-8D42-C429-8A35850E86AA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3600"/>
            <a:ext cx="9144000" cy="51358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BC5A9E4-D54F-3335-ECEC-7B71FB374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801" y="1876926"/>
            <a:ext cx="3744000" cy="1158905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99" y="3394615"/>
            <a:ext cx="3744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800" y="4306649"/>
            <a:ext cx="3026141" cy="129082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800" y="4048484"/>
            <a:ext cx="104259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7FED3-B555-0F89-7F36-BE59B33FA636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FE08B-A19B-B932-0C1F-A5C2590729D3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08805-D6FB-1072-B4D3-2D05C07DBB24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 descr="Une image contenant ciel, Visage humain, personne, plein air&#10;&#10;Description générée automatiquement">
            <a:extLst>
              <a:ext uri="{FF2B5EF4-FFF2-40B4-BE49-F238E27FC236}">
                <a16:creationId xmlns:a16="http://schemas.microsoft.com/office/drawing/2014/main" id="{720FCE97-FD77-8FD9-73F7-3ABB40603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810" y="2355035"/>
            <a:ext cx="4895070" cy="73117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810" y="3273736"/>
            <a:ext cx="4895071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rgbClr val="001C4B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8" y="760377"/>
            <a:ext cx="647287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791160" y="2923941"/>
            <a:ext cx="434248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810" y="4486634"/>
            <a:ext cx="759483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8293" y="4486634"/>
            <a:ext cx="3026141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rgbClr val="001C4B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B6729-9DC1-9D8F-6A3A-F520E1168BCC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495CB-1A2C-7E68-1B8C-4DE7875DB132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33991D3-F892-34CA-A7BE-D1E1304A8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CC0E64A8-1760-18C4-A4A9-561107482C0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2" y="4044"/>
            <a:ext cx="9144000" cy="5135880"/>
          </a:xfrm>
          <a:prstGeom prst="rect">
            <a:avLst/>
          </a:prstGeom>
        </p:spPr>
      </p:pic>
      <p:sp>
        <p:nvSpPr>
          <p:cNvPr id="64" name="Forme libre 63">
            <a:extLst>
              <a:ext uri="{FF2B5EF4-FFF2-40B4-BE49-F238E27FC236}">
                <a16:creationId xmlns:a16="http://schemas.microsoft.com/office/drawing/2014/main" id="{F27D0632-0BA3-7E34-0DD8-02D49E22297A}"/>
              </a:ext>
            </a:extLst>
          </p:cNvPr>
          <p:cNvSpPr/>
          <p:nvPr userDrawn="1"/>
        </p:nvSpPr>
        <p:spPr>
          <a:xfrm>
            <a:off x="760164" y="760377"/>
            <a:ext cx="6044482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760164" y="4715100"/>
            <a:ext cx="83838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799" y="1748886"/>
            <a:ext cx="3780000" cy="1286946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798" y="3394615"/>
            <a:ext cx="3780000" cy="5594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163412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8" name="Espace réservé du texte 81">
            <a:extLst>
              <a:ext uri="{FF2B5EF4-FFF2-40B4-BE49-F238E27FC236}">
                <a16:creationId xmlns:a16="http://schemas.microsoft.com/office/drawing/2014/main" id="{CEB533F0-4A85-F96D-8736-FC987D221A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3595" y="4286490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484111" y="760264"/>
            <a:ext cx="659890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A71CEE15-A6C7-0712-282F-A785EC1E03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99" y="4177566"/>
            <a:ext cx="741794" cy="258165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38C511-9884-8CFC-D291-656E2284D004}"/>
              </a:ext>
            </a:extLst>
          </p:cNvPr>
          <p:cNvSpPr>
            <a:spLocks noChangeAspect="1"/>
          </p:cNvSpPr>
          <p:nvPr userDrawn="1"/>
        </p:nvSpPr>
        <p:spPr>
          <a:xfrm>
            <a:off x="-3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D4B1EA-B810-F1B6-BD5F-87E518D49A1B}"/>
              </a:ext>
            </a:extLst>
          </p:cNvPr>
          <p:cNvSpPr>
            <a:spLocks noChangeAspect="1"/>
          </p:cNvSpPr>
          <p:nvPr userDrawn="1"/>
        </p:nvSpPr>
        <p:spPr>
          <a:xfrm>
            <a:off x="428397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8F566D-0CD2-8ED0-5A64-E4AEA1536A41}"/>
              </a:ext>
            </a:extLst>
          </p:cNvPr>
          <p:cNvSpPr>
            <a:spLocks noChangeAspect="1"/>
          </p:cNvSpPr>
          <p:nvPr userDrawn="1"/>
        </p:nvSpPr>
        <p:spPr>
          <a:xfrm>
            <a:off x="853399" y="-1"/>
            <a:ext cx="428400" cy="42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54B9864-F39E-670C-DF2E-6A8C56BDD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69861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D9C3C22-E1F9-66F7-0BBE-2901FF18D331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890CC80E-BA80-6CF4-B639-E7BB94813E41}"/>
              </a:ext>
            </a:extLst>
          </p:cNvPr>
          <p:cNvSpPr/>
          <p:nvPr userDrawn="1"/>
        </p:nvSpPr>
        <p:spPr>
          <a:xfrm>
            <a:off x="331767" y="4715100"/>
            <a:ext cx="8440758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0" name="Forme libre 69">
            <a:extLst>
              <a:ext uri="{FF2B5EF4-FFF2-40B4-BE49-F238E27FC236}">
                <a16:creationId xmlns:a16="http://schemas.microsoft.com/office/drawing/2014/main" id="{D62011F9-E62E-CF7B-CDC0-8CE01CA7E752}"/>
              </a:ext>
            </a:extLst>
          </p:cNvPr>
          <p:cNvSpPr/>
          <p:nvPr userDrawn="1"/>
        </p:nvSpPr>
        <p:spPr>
          <a:xfrm>
            <a:off x="331767" y="760377"/>
            <a:ext cx="6047433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5" name="Forme libre 74">
            <a:extLst>
              <a:ext uri="{FF2B5EF4-FFF2-40B4-BE49-F238E27FC236}">
                <a16:creationId xmlns:a16="http://schemas.microsoft.com/office/drawing/2014/main" id="{D20C62C1-8E69-88E5-A947-332B553C156C}"/>
              </a:ext>
            </a:extLst>
          </p:cNvPr>
          <p:cNvSpPr/>
          <p:nvPr userDrawn="1"/>
        </p:nvSpPr>
        <p:spPr>
          <a:xfrm rot="16200000">
            <a:off x="-1591809" y="2724590"/>
            <a:ext cx="3943786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32D6A9-38F9-AF23-1034-C2F4CF80654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>
            <a:off x="0" y="4260"/>
            <a:ext cx="9144000" cy="513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4640" y="1380197"/>
            <a:ext cx="3960000" cy="1014522"/>
          </a:xfrm>
        </p:spPr>
        <p:txBody>
          <a:bodyPr anchor="b" anchorCtr="0">
            <a:noAutofit/>
          </a:bodyPr>
          <a:lstStyle>
            <a:lvl1pPr algn="l">
              <a:lnSpc>
                <a:spcPts val="2900"/>
              </a:lnSpc>
              <a:defRPr sz="2500" b="1" spc="-1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640" y="2539255"/>
            <a:ext cx="3960000" cy="3781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-10" baseline="0">
                <a:solidFill>
                  <a:schemeClr val="bg1"/>
                </a:solidFill>
                <a:latin typeface="Noto Sans Med" panose="020B0502040504020204" pitchFamily="34" charset="0"/>
                <a:ea typeface="Noto Sans Med" panose="020B0502040504020204" pitchFamily="34" charset="0"/>
                <a:cs typeface="Noto Sans Med" panose="020B0502040504020204" pitchFamily="34" charset="0"/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1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2" indent="0" algn="ctr">
              <a:buNone/>
              <a:defRPr sz="1200"/>
            </a:lvl8pPr>
            <a:lvl9pPr marL="274286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F49AF96-EB84-99CE-22EA-A99929C53BC8}"/>
              </a:ext>
            </a:extLst>
          </p:cNvPr>
          <p:cNvSpPr/>
          <p:nvPr userDrawn="1"/>
        </p:nvSpPr>
        <p:spPr>
          <a:xfrm>
            <a:off x="8059928" y="760264"/>
            <a:ext cx="712597" cy="97200"/>
          </a:xfrm>
          <a:custGeom>
            <a:avLst/>
            <a:gdLst>
              <a:gd name="connsiteX0" fmla="*/ 0 w 1286893"/>
              <a:gd name="connsiteY0" fmla="*/ 0 h 96631"/>
              <a:gd name="connsiteX1" fmla="*/ 1286894 w 1286893"/>
              <a:gd name="connsiteY1" fmla="*/ 0 h 96631"/>
              <a:gd name="connsiteX2" fmla="*/ 1286894 w 1286893"/>
              <a:gd name="connsiteY2" fmla="*/ 96632 h 96631"/>
              <a:gd name="connsiteX3" fmla="*/ 0 w 1286893"/>
              <a:gd name="connsiteY3" fmla="*/ 96632 h 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631">
                <a:moveTo>
                  <a:pt x="0" y="0"/>
                </a:moveTo>
                <a:lnTo>
                  <a:pt x="1286894" y="0"/>
                </a:lnTo>
                <a:lnTo>
                  <a:pt x="1286894" y="96632"/>
                </a:lnTo>
                <a:lnTo>
                  <a:pt x="0" y="96632"/>
                </a:lnTo>
                <a:close/>
              </a:path>
            </a:pathLst>
          </a:custGeom>
          <a:solidFill>
            <a:srgbClr val="01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86FC8AD-B83A-D1BC-C2DE-F09474A82F7F}"/>
              </a:ext>
            </a:extLst>
          </p:cNvPr>
          <p:cNvSpPr/>
          <p:nvPr userDrawn="1"/>
        </p:nvSpPr>
        <p:spPr>
          <a:xfrm rot="16200000">
            <a:off x="6738065" y="2737682"/>
            <a:ext cx="4051467" cy="96632"/>
          </a:xfrm>
          <a:custGeom>
            <a:avLst/>
            <a:gdLst>
              <a:gd name="connsiteX0" fmla="*/ 0 w 1286893"/>
              <a:gd name="connsiteY0" fmla="*/ 0 h 96423"/>
              <a:gd name="connsiteX1" fmla="*/ 1286894 w 1286893"/>
              <a:gd name="connsiteY1" fmla="*/ 0 h 96423"/>
              <a:gd name="connsiteX2" fmla="*/ 1286894 w 1286893"/>
              <a:gd name="connsiteY2" fmla="*/ 96423 h 96423"/>
              <a:gd name="connsiteX3" fmla="*/ 0 w 1286893"/>
              <a:gd name="connsiteY3" fmla="*/ 96423 h 9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93" h="96423">
                <a:moveTo>
                  <a:pt x="0" y="0"/>
                </a:moveTo>
                <a:lnTo>
                  <a:pt x="1286894" y="0"/>
                </a:lnTo>
                <a:lnTo>
                  <a:pt x="1286894" y="96423"/>
                </a:lnTo>
                <a:lnTo>
                  <a:pt x="0" y="96423"/>
                </a:lnTo>
                <a:close/>
              </a:path>
            </a:pathLst>
          </a:custGeom>
          <a:solidFill>
            <a:srgbClr val="009E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Espace réservé du texte 81">
            <a:extLst>
              <a:ext uri="{FF2B5EF4-FFF2-40B4-BE49-F238E27FC236}">
                <a16:creationId xmlns:a16="http://schemas.microsoft.com/office/drawing/2014/main" id="{C0267CE8-86F1-4DD1-F836-7EA656218E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4640" y="4217977"/>
            <a:ext cx="3026141" cy="149241"/>
          </a:xfrm>
        </p:spPr>
        <p:txBody>
          <a:bodyPr anchor="b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fr-FR" dirty="0">
                <a:effectLst/>
                <a:latin typeface="Noto Sans" panose="020B0502040504020204" pitchFamily="34" charset="0"/>
              </a:rPr>
              <a:t>• Document réservé aux investisseurs professionnels</a:t>
            </a:r>
          </a:p>
        </p:txBody>
      </p:sp>
      <p:sp>
        <p:nvSpPr>
          <p:cNvPr id="5" name="Espace réservé du texte 81">
            <a:extLst>
              <a:ext uri="{FF2B5EF4-FFF2-40B4-BE49-F238E27FC236}">
                <a16:creationId xmlns:a16="http://schemas.microsoft.com/office/drawing/2014/main" id="{88387400-4586-2124-2906-E420FAC8A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4640" y="2994251"/>
            <a:ext cx="1042593" cy="258165"/>
          </a:xfrm>
        </p:spPr>
        <p:txBody>
          <a:bodyPr anchor="t" anchorCtr="0"/>
          <a:lstStyle>
            <a:lvl1pPr marL="6351" indent="0">
              <a:buNone/>
              <a:defRPr sz="700" baseline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fr-FR" dirty="0"/>
              <a:t>MOIS 2024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58001A58-BF47-D0D1-96E4-D5BEAB1274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46799" y="284400"/>
            <a:ext cx="1746000" cy="8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an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00" y="1121022"/>
            <a:ext cx="8287200" cy="2997000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400" y="754968"/>
            <a:ext cx="8287200" cy="2283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28400" y="4095900"/>
            <a:ext cx="8287200" cy="459000"/>
          </a:xfrm>
        </p:spPr>
        <p:txBody>
          <a:bodyPr anchor="b">
            <a:noAutofit/>
          </a:bodyPr>
          <a:lstStyle>
            <a:lvl1pPr marL="4763" indent="0" algn="just">
              <a:buNone/>
              <a:defRPr sz="70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3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00" y="428400"/>
            <a:ext cx="8287200" cy="2906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28399" y="755048"/>
            <a:ext cx="8287200" cy="226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73A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61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00007" y="1148400"/>
            <a:ext cx="7772089" cy="1083600"/>
          </a:xfrm>
        </p:spPr>
        <p:txBody>
          <a:bodyPr>
            <a:noAutofit/>
          </a:bodyPr>
          <a:lstStyle>
            <a:lvl1pPr marL="0" indent="0">
              <a:buNone/>
              <a:defRPr sz="7200">
                <a:solidFill>
                  <a:srgbClr val="00B4E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2408400"/>
            <a:ext cx="9144000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03" y="2624400"/>
            <a:ext cx="7742593" cy="376743"/>
          </a:xfrm>
        </p:spPr>
        <p:txBody>
          <a:bodyPr anchor="t" anchorCtr="0">
            <a:noAutofit/>
          </a:bodyPr>
          <a:lstStyle>
            <a:lvl1pPr>
              <a:defRPr sz="29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69" y="3034800"/>
            <a:ext cx="7729528" cy="999141"/>
          </a:xfrm>
        </p:spPr>
        <p:txBody>
          <a:bodyPr>
            <a:normAutofit/>
          </a:bodyPr>
          <a:lstStyle>
            <a:lvl1pPr marL="0" indent="0">
              <a:buNone/>
              <a:defRPr sz="2100" spc="60" baseline="0">
                <a:solidFill>
                  <a:schemeClr val="tx1"/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52E5-C772-624B-8D8A-666D3A0C29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400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7500" rtlCol="0" anchor="ctr"/>
          <a:lstStyle/>
          <a:p>
            <a:pPr algn="ctr"/>
            <a:endParaRPr lang="fr-FR" sz="135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929503" y="3981600"/>
            <a:ext cx="7742593" cy="218870"/>
          </a:xfrm>
        </p:spPr>
        <p:txBody>
          <a:bodyPr>
            <a:normAutofit/>
          </a:bodyPr>
          <a:lstStyle>
            <a:lvl1pPr marL="0" indent="0">
              <a:buNone/>
              <a:defRPr sz="1100" spc="38" baseline="0">
                <a:solidFill>
                  <a:srgbClr val="00548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C78812-A5FD-584B-8DDC-466896D38808}"/>
              </a:ext>
            </a:extLst>
          </p:cNvPr>
          <p:cNvCxnSpPr/>
          <p:nvPr userDrawn="1"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6B8AD5DA-3F2C-BCE1-7089-D349AE52A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que 65">
            <a:extLst>
              <a:ext uri="{FF2B5EF4-FFF2-40B4-BE49-F238E27FC236}">
                <a16:creationId xmlns:a16="http://schemas.microsoft.com/office/drawing/2014/main" id="{B98C255F-ABCB-0548-FF04-5CB83F1D4B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56324" y="4588072"/>
            <a:ext cx="759600" cy="335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399" y="428400"/>
            <a:ext cx="8287200" cy="34967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00" y="1039893"/>
            <a:ext cx="8287200" cy="3345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999" y="4845600"/>
            <a:ext cx="5212196" cy="136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spc="23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 l  00 mois 0000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404" y="4845600"/>
            <a:ext cx="180001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0AD952E5-C772-624B-8D8A-666D3A0C29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7687" y="4856400"/>
            <a:ext cx="0" cy="88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99" y="4671000"/>
            <a:ext cx="360000" cy="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614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95" r:id="rId3"/>
    <p:sldLayoutId id="2147483684" r:id="rId4"/>
    <p:sldLayoutId id="2147483700" r:id="rId5"/>
    <p:sldLayoutId id="2147483701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100" b="1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59" indent="-163096" algn="l" defTabSz="685715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130000"/>
        <a:buFont typeface="CambriaMath" charset="0"/>
        <a:buChar char="⎯"/>
        <a:tabLst/>
        <a:defRPr sz="1400" kern="1200">
          <a:solidFill>
            <a:srgbClr val="001C4B"/>
          </a:solidFill>
          <a:latin typeface="+mn-lt"/>
          <a:ea typeface="+mn-ea"/>
          <a:cs typeface="+mn-cs"/>
        </a:defRPr>
      </a:lvl1pPr>
      <a:lvl2pPr marL="301192" indent="-133335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mbriaMath" charset="0"/>
        <a:buChar char="⎯"/>
        <a:tabLst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434526" indent="-98810" algn="l" defTabSz="685715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LucidaGrande-Bold" charset="0"/>
        <a:buChar char="⁃"/>
        <a:tabLst/>
        <a:defRPr sz="1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5954" indent="0" algn="l" defTabSz="685715" rtl="0" eaLnBrk="1" latinLnBrk="0" hangingPunct="1">
        <a:lnSpc>
          <a:spcPct val="100000"/>
        </a:lnSpc>
        <a:spcBef>
          <a:spcPts val="375"/>
        </a:spcBef>
        <a:buFont typeface="Arial" charset="0"/>
        <a:buNone/>
        <a:tabLst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716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1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29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2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28400" y="1026041"/>
            <a:ext cx="8287196" cy="3530009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700" dirty="0"/>
              <a:t>MENTIONS LÉGALES</a:t>
            </a:r>
            <a:endParaRPr lang="fr-FR" sz="700" noProof="0" dirty="0"/>
          </a:p>
          <a:p>
            <a:pPr marL="133341" lvl="1"/>
            <a:r>
              <a:rPr lang="fr-FR" dirty="0"/>
              <a:t>Amundi Immobilier, Société par actions simplifiée - SAS au capital de 16 684 660 euros.</a:t>
            </a:r>
          </a:p>
          <a:p>
            <a:pPr marL="133341" lvl="1" algn="l">
              <a:spcBef>
                <a:spcPts val="0"/>
              </a:spcBef>
            </a:pPr>
            <a:r>
              <a:rPr lang="fr-FR" dirty="0"/>
              <a:t>Société de gestion de portefeuille agréée par l’AMF n° GP 07000033. </a:t>
            </a:r>
            <a:br>
              <a:rPr lang="fr-FR" dirty="0"/>
            </a:br>
            <a:r>
              <a:rPr lang="fr-FR" dirty="0"/>
              <a:t>Siège social : 91-93, boulevard Pasteur, 75015 Paris - France - 315 429 837 RCS Paris.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BC851-C196-B908-A9F6-14C00F0356C6}"/>
              </a:ext>
            </a:extLst>
          </p:cNvPr>
          <p:cNvSpPr txBox="1"/>
          <p:nvPr/>
        </p:nvSpPr>
        <p:spPr>
          <a:xfrm>
            <a:off x="948529" y="438516"/>
            <a:ext cx="70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relative aux méthodes de valorisation des actifs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le Fonds IMMANENS</a:t>
            </a:r>
          </a:p>
        </p:txBody>
      </p:sp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4CCD3DA2-AF0A-21D0-7417-76AEAD7C65D7}"/>
              </a:ext>
            </a:extLst>
          </p:cNvPr>
          <p:cNvSpPr/>
          <p:nvPr/>
        </p:nvSpPr>
        <p:spPr>
          <a:xfrm>
            <a:off x="727253" y="1284541"/>
            <a:ext cx="7540661" cy="2574418"/>
          </a:xfrm>
          <a:prstGeom prst="roundRect">
            <a:avLst/>
          </a:prstGeom>
          <a:solidFill>
            <a:srgbClr val="D6EFFF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  Nous vous informons que 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IMMANENS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précise désormais les méthodes de valorisation 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  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des actifs utilisées par les experts en évaluation immobilière de l’OPCI.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prospectus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IMMANENS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sera modifié en conséquence à compter du </a:t>
            </a:r>
            <a:r>
              <a:rPr lang="fr-FR" sz="1000" dirty="0">
                <a:solidFill>
                  <a:srgbClr val="002060"/>
                </a:solidFill>
                <a:latin typeface="Arial" panose="020B0604020202020204"/>
                <a:cs typeface="Calibri" panose="020F0502020204030204" pitchFamily="34" charset="0"/>
              </a:rPr>
              <a:t>6 juin 2025.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rgbClr val="002060"/>
              </a:solidFill>
              <a:latin typeface="Arial" panose="020B0604020202020204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Ce changement n’implique aucune démarche spécifique de l’investisseur.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Le Document d’Informations Clés pour l’Investisseur et le prospectus de 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l’OPCI 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3C6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IMMANENS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sont disponibles sur le site internet www amundi-immobilier.com.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</a:t>
            </a:r>
          </a:p>
          <a:p>
            <a:pPr marL="8890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Votre conseiller habituel se tient à votre disposition pour tout complément d’information.</a:t>
            </a:r>
          </a:p>
        </p:txBody>
      </p:sp>
    </p:spTree>
    <p:extLst>
      <p:ext uri="{BB962C8B-B14F-4D97-AF65-F5344CB8AC3E}">
        <p14:creationId xmlns:p14="http://schemas.microsoft.com/office/powerpoint/2010/main" val="631727719"/>
      </p:ext>
    </p:extLst>
  </p:cSld>
  <p:clrMapOvr>
    <a:masterClrMapping/>
  </p:clrMapOvr>
</p:sld>
</file>

<file path=ppt/theme/theme1.xml><?xml version="1.0" encoding="utf-8"?>
<a:theme xmlns:a="http://schemas.openxmlformats.org/drawingml/2006/main" name="Amundi_theme_092020">
  <a:themeElements>
    <a:clrScheme name="Amundi-theme_092020">
      <a:dk1>
        <a:srgbClr val="003C64"/>
      </a:dk1>
      <a:lt1>
        <a:srgbClr val="FFFFFF"/>
      </a:lt1>
      <a:dk2>
        <a:srgbClr val="646464"/>
      </a:dk2>
      <a:lt2>
        <a:srgbClr val="E7E6E6"/>
      </a:lt2>
      <a:accent1>
        <a:srgbClr val="009EE0"/>
      </a:accent1>
      <a:accent2>
        <a:srgbClr val="004F9F"/>
      </a:accent2>
      <a:accent3>
        <a:srgbClr val="38B2B6"/>
      </a:accent3>
      <a:accent4>
        <a:srgbClr val="E6325E"/>
      </a:accent4>
      <a:accent5>
        <a:srgbClr val="F07D00"/>
      </a:accent5>
      <a:accent6>
        <a:srgbClr val="C19134"/>
      </a:accent6>
      <a:hlink>
        <a:srgbClr val="00C2F0"/>
      </a:hlink>
      <a:folHlink>
        <a:srgbClr val="4571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_16-9.pptx" id="{F07DC936-CB84-4EB9-AE85-174E74217A5B}" vid="{6020ACC8-B34D-46C7-806A-E3ACF7A36E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FR_16-9</Template>
  <TotalTime>0</TotalTime>
  <Words>155</Words>
  <Application>Microsoft Office PowerPoint</Application>
  <PresentationFormat>Affichage à l'écran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CambriaMath</vt:lpstr>
      <vt:lpstr>LucidaGrande-Bold</vt:lpstr>
      <vt:lpstr>Noto Sans Med</vt:lpstr>
      <vt:lpstr>Arial</vt:lpstr>
      <vt:lpstr>Calibri</vt:lpstr>
      <vt:lpstr>Noto Sans</vt:lpstr>
      <vt:lpstr>Amundi_theme_092020</vt:lpstr>
      <vt:lpstr>Présentation PowerPoint</vt:lpstr>
    </vt:vector>
  </TitlesOfParts>
  <Manager/>
  <Company>Amundi Asset Management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Akuete Laurianne (AMUNDI-IMMO)</dc:creator>
  <cp:keywords/>
  <dc:description/>
  <cp:lastModifiedBy>Akuete Laurianne (AMUNDI-IMMO)</cp:lastModifiedBy>
  <cp:revision>4</cp:revision>
  <dcterms:created xsi:type="dcterms:W3CDTF">2025-06-03T14:02:47Z</dcterms:created>
  <dcterms:modified xsi:type="dcterms:W3CDTF">2025-06-03T15:10:45Z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c45191-74e4-40a9-a4c5-ab5c9391e33a_Enabled">
    <vt:lpwstr>true</vt:lpwstr>
  </property>
  <property fmtid="{D5CDD505-2E9C-101B-9397-08002B2CF9AE}" pid="3" name="MSIP_Label_6ac45191-74e4-40a9-a4c5-ab5c9391e33a_SetDate">
    <vt:lpwstr>2024-06-18T17:52:25Z</vt:lpwstr>
  </property>
  <property fmtid="{D5CDD505-2E9C-101B-9397-08002B2CF9AE}" pid="4" name="MSIP_Label_6ac45191-74e4-40a9-a4c5-ab5c9391e33a_Method">
    <vt:lpwstr>Standard</vt:lpwstr>
  </property>
  <property fmtid="{D5CDD505-2E9C-101B-9397-08002B2CF9AE}" pid="5" name="MSIP_Label_6ac45191-74e4-40a9-a4c5-ab5c9391e33a_Name">
    <vt:lpwstr>Internal Data</vt:lpwstr>
  </property>
  <property fmtid="{D5CDD505-2E9C-101B-9397-08002B2CF9AE}" pid="6" name="MSIP_Label_6ac45191-74e4-40a9-a4c5-ab5c9391e33a_SiteId">
    <vt:lpwstr>a5c34232-eadc-4609-bff3-dd6fcdae3fe2</vt:lpwstr>
  </property>
  <property fmtid="{D5CDD505-2E9C-101B-9397-08002B2CF9AE}" pid="7" name="MSIP_Label_6ac45191-74e4-40a9-a4c5-ab5c9391e33a_ActionId">
    <vt:lpwstr>ae318369-3981-4812-aaae-503d3d8d062f</vt:lpwstr>
  </property>
  <property fmtid="{D5CDD505-2E9C-101B-9397-08002B2CF9AE}" pid="8" name="MSIP_Label_6ac45191-74e4-40a9-a4c5-ab5c9391e33a_ContentBits">
    <vt:lpwstr>0</vt:lpwstr>
  </property>
  <property fmtid="{D5CDD505-2E9C-101B-9397-08002B2CF9AE}" pid="9" name="_AdHocReviewCycleID">
    <vt:i4>-164533743</vt:i4>
  </property>
  <property fmtid="{D5CDD505-2E9C-101B-9397-08002B2CF9AE}" pid="10" name="_NewReviewCycle">
    <vt:lpwstr/>
  </property>
  <property fmtid="{D5CDD505-2E9C-101B-9397-08002B2CF9AE}" pid="11" name="_EmailSubject">
    <vt:lpwstr>OPCI : Publication en ligne - Avis d'information aux actionnaires au 3 juin 2025</vt:lpwstr>
  </property>
  <property fmtid="{D5CDD505-2E9C-101B-9397-08002B2CF9AE}" pid="12" name="_AuthorEmail">
    <vt:lpwstr>laurianne.akuete@amundi.com</vt:lpwstr>
  </property>
  <property fmtid="{D5CDD505-2E9C-101B-9397-08002B2CF9AE}" pid="13" name="_AuthorEmailDisplayName">
    <vt:lpwstr>Akuete Laurianne (AMUNDI-IMMO)</vt:lpwstr>
  </property>
</Properties>
</file>